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91" r:id="rId5"/>
    <p:sldId id="285" r:id="rId6"/>
    <p:sldId id="257" r:id="rId7"/>
    <p:sldId id="258" r:id="rId8"/>
    <p:sldId id="259" r:id="rId9"/>
    <p:sldId id="289" r:id="rId10"/>
    <p:sldId id="261" r:id="rId11"/>
    <p:sldId id="262" r:id="rId12"/>
    <p:sldId id="292" r:id="rId13"/>
    <p:sldId id="290" r:id="rId14"/>
    <p:sldId id="286" r:id="rId15"/>
    <p:sldId id="287" r:id="rId16"/>
    <p:sldId id="293" r:id="rId17"/>
    <p:sldId id="268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FFA63C"/>
    <a:srgbClr val="B95659"/>
    <a:srgbClr val="FFDA45"/>
    <a:srgbClr val="FB0000"/>
    <a:srgbClr val="E40000"/>
    <a:srgbClr val="EAEAEA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1854" autoAdjust="0"/>
  </p:normalViewPr>
  <p:slideViewPr>
    <p:cSldViewPr snapToGrid="0">
      <p:cViewPr varScale="1">
        <p:scale>
          <a:sx n="106" d="100"/>
          <a:sy n="106" d="100"/>
        </p:scale>
        <p:origin x="5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uende.us/abou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Square_-_black_simple.svg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Make-logo-triangle-high-res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ekclubbooks.com/andyz-fa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3dben.deviantart.com/art/Blue-Shield-26304421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 Building 1: Basics</a:t>
            </a:r>
          </a:p>
        </p:txBody>
      </p:sp>
      <p:pic>
        <p:nvPicPr>
          <p:cNvPr id="9" name="Picture 8" descr="Chairs in group therapy">
            <a:extLst>
              <a:ext uri="{FF2B5EF4-FFF2-40B4-BE49-F238E27FC236}">
                <a16:creationId xmlns:a16="http://schemas.microsoft.com/office/drawing/2014/main" id="{167DD78C-F92D-A6F5-2F49-B76E7649B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9" r="-1397"/>
          <a:stretch/>
        </p:blipFill>
        <p:spPr>
          <a:xfrm>
            <a:off x="0" y="1779740"/>
            <a:ext cx="9271730" cy="4848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325C4-D412-5025-459B-023D732AEE3C}"/>
              </a:ext>
            </a:extLst>
          </p:cNvPr>
          <p:cNvSpPr txBox="1"/>
          <p:nvPr/>
        </p:nvSpPr>
        <p:spPr>
          <a:xfrm>
            <a:off x="2779295" y="5079121"/>
            <a:ext cx="329203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Romans 12:4⎼5</a:t>
            </a:r>
          </a:p>
        </p:txBody>
      </p:sp>
    </p:spTree>
    <p:extLst>
      <p:ext uri="{BB962C8B-B14F-4D97-AF65-F5344CB8AC3E}">
        <p14:creationId xmlns:p14="http://schemas.microsoft.com/office/powerpoint/2010/main" val="7486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ABCDC5-EC20-86C2-8390-29326BE5C344}"/>
              </a:ext>
            </a:extLst>
          </p:cNvPr>
          <p:cNvSpPr txBox="1"/>
          <p:nvPr/>
        </p:nvSpPr>
        <p:spPr>
          <a:xfrm>
            <a:off x="2131541" y="-939975"/>
            <a:ext cx="5158946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668D-E01F-697E-792A-AA54FECF7356}"/>
              </a:ext>
            </a:extLst>
          </p:cNvPr>
          <p:cNvSpPr txBox="1"/>
          <p:nvPr/>
        </p:nvSpPr>
        <p:spPr>
          <a:xfrm>
            <a:off x="1210963" y="3429000"/>
            <a:ext cx="657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How has feeling valued helped you?</a:t>
            </a:r>
          </a:p>
          <a:p>
            <a:pPr algn="ctr"/>
            <a:endParaRPr lang="en-US" sz="2400" b="1" dirty="0">
              <a:latin typeface="+mj-lt"/>
            </a:endParaRPr>
          </a:p>
          <a:p>
            <a:pPr algn="ctr"/>
            <a:r>
              <a:rPr lang="en-US" sz="2400" b="1" dirty="0">
                <a:latin typeface="+mj-lt"/>
              </a:rPr>
              <a:t>How have you expressed value to others?</a:t>
            </a:r>
          </a:p>
        </p:txBody>
      </p:sp>
    </p:spTree>
    <p:extLst>
      <p:ext uri="{BB962C8B-B14F-4D97-AF65-F5344CB8AC3E}">
        <p14:creationId xmlns:p14="http://schemas.microsoft.com/office/powerpoint/2010/main" val="15046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67F1-CE3B-ED84-7B18-23CE52B4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 of Proximal Development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9EA57C7-798F-E44A-7377-D0668CA1A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t="2692" r="7336" b="3906"/>
          <a:stretch/>
        </p:blipFill>
        <p:spPr>
          <a:xfrm>
            <a:off x="2224216" y="1754484"/>
            <a:ext cx="4707925" cy="43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8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85CF-DEB6-C23F-69E5-29B6097E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pic>
        <p:nvPicPr>
          <p:cNvPr id="4" name="Picture 3" descr="A picture containing pylon, outdoor object, tower&#10;&#10;Description automatically generated">
            <a:extLst>
              <a:ext uri="{FF2B5EF4-FFF2-40B4-BE49-F238E27FC236}">
                <a16:creationId xmlns:a16="http://schemas.microsoft.com/office/drawing/2014/main" id="{EBAE4CA0-2473-AD37-53DC-D3BBD8ECF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8" t="2180" r="14667" b="4772"/>
          <a:stretch/>
        </p:blipFill>
        <p:spPr>
          <a:xfrm>
            <a:off x="4014231" y="1749099"/>
            <a:ext cx="1609805" cy="2556108"/>
          </a:xfrm>
          <a:prstGeom prst="rect">
            <a:avLst/>
          </a:prstGeom>
        </p:spPr>
      </p:pic>
      <p:pic>
        <p:nvPicPr>
          <p:cNvPr id="10" name="Picture 9" descr="A picture containing wire&#10;&#10;Description automatically generated">
            <a:extLst>
              <a:ext uri="{FF2B5EF4-FFF2-40B4-BE49-F238E27FC236}">
                <a16:creationId xmlns:a16="http://schemas.microsoft.com/office/drawing/2014/main" id="{B60E9002-1038-0CC4-E3FD-D171FF79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" y="1807707"/>
            <a:ext cx="3696215" cy="2429584"/>
          </a:xfrm>
          <a:prstGeom prst="rect">
            <a:avLst/>
          </a:prstGeom>
        </p:spPr>
      </p:pic>
      <p:pic>
        <p:nvPicPr>
          <p:cNvPr id="12" name="Picture 11" descr="A picture containing building, sky, outdoor&#10;&#10;Description automatically generated">
            <a:extLst>
              <a:ext uri="{FF2B5EF4-FFF2-40B4-BE49-F238E27FC236}">
                <a16:creationId xmlns:a16="http://schemas.microsoft.com/office/drawing/2014/main" id="{554E8D53-AD77-5335-0E47-E13D7FAF7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5" y="1807707"/>
            <a:ext cx="3188608" cy="2377201"/>
          </a:xfrm>
          <a:prstGeom prst="rect">
            <a:avLst/>
          </a:prstGeom>
        </p:spPr>
      </p:pic>
      <p:pic>
        <p:nvPicPr>
          <p:cNvPr id="14" name="Picture 13" descr="A hand holding a green pencil&#10;&#10;Description automatically generated with low confidence">
            <a:extLst>
              <a:ext uri="{FF2B5EF4-FFF2-40B4-BE49-F238E27FC236}">
                <a16:creationId xmlns:a16="http://schemas.microsoft.com/office/drawing/2014/main" id="{8F146B1B-D037-4577-A94C-984FC4B8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34" y="4484005"/>
            <a:ext cx="3124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9A85-8499-4DE0-5D9C-1AE15F2A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Translators</a:t>
            </a:r>
            <a:br>
              <a:rPr lang="en-US" dirty="0"/>
            </a:br>
            <a:r>
              <a:rPr lang="en-US" dirty="0"/>
              <a:t>in Groups</a:t>
            </a:r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9DA19C75-6708-D357-F4FF-E18535968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322" y="4075319"/>
            <a:ext cx="525163" cy="5251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F5A4033-F52E-1485-C4F0-833FB5E0F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025" y="3133641"/>
            <a:ext cx="525163" cy="5251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E4C5CFC0-5C07-0C12-CADF-161E77FE6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659" y="4967616"/>
            <a:ext cx="525163" cy="525163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A841339-CF86-849D-3891-140E9DA1B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5586" y="4967617"/>
            <a:ext cx="525163" cy="525163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60856C48-1D94-B9C5-6106-4DB798241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9691" y="3094286"/>
            <a:ext cx="525163" cy="5251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26CF1135-8DD8-2916-5DCD-41CD0261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1126" y="3997084"/>
            <a:ext cx="525163" cy="5251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1827CC67-8713-55C0-BE18-FD080F8B2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0489" y="5016506"/>
            <a:ext cx="525163" cy="525163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434464CA-5420-5944-3B7D-01CB44EE9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2635" y="4967615"/>
            <a:ext cx="525163" cy="525163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2988C789-F60A-E1A4-06FC-8556F1600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6775" y="1763970"/>
            <a:ext cx="525163" cy="525163"/>
          </a:xfrm>
          <a:prstGeom prst="rect">
            <a:avLst/>
          </a:prstGeom>
        </p:spPr>
      </p:pic>
      <p:pic>
        <p:nvPicPr>
          <p:cNvPr id="20" name="Graphic 19" descr="Person with idea with solid fill">
            <a:extLst>
              <a:ext uri="{FF2B5EF4-FFF2-40B4-BE49-F238E27FC236}">
                <a16:creationId xmlns:a16="http://schemas.microsoft.com/office/drawing/2014/main" id="{D9FD974E-E3BD-B5F5-8577-61B301FD74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42061" y="1361636"/>
            <a:ext cx="914400" cy="91440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98D33650-0B04-22ED-6186-E6D16295D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2949" y="4967615"/>
            <a:ext cx="525163" cy="525163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93EDB85E-306B-877F-5C88-3AE071C99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0516" y="4967615"/>
            <a:ext cx="525163" cy="525163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92F12407-4225-74CC-E1E4-DE474411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681" y="3958669"/>
            <a:ext cx="525163" cy="525163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B329331D-79C0-7BCD-203E-AEE9A17B96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14049" y="3094287"/>
            <a:ext cx="525163" cy="525163"/>
          </a:xfrm>
          <a:prstGeom prst="rect">
            <a:avLst/>
          </a:prstGeom>
        </p:spPr>
      </p:pic>
      <p:grpSp>
        <p:nvGrpSpPr>
          <p:cNvPr id="40" name="Graphic 25" descr="User with solid fill">
            <a:extLst>
              <a:ext uri="{FF2B5EF4-FFF2-40B4-BE49-F238E27FC236}">
                <a16:creationId xmlns:a16="http://schemas.microsoft.com/office/drawing/2014/main" id="{9B8C620F-9F49-0BBF-0C5D-48C4D0434E55}"/>
              </a:ext>
            </a:extLst>
          </p:cNvPr>
          <p:cNvGrpSpPr/>
          <p:nvPr/>
        </p:nvGrpSpPr>
        <p:grpSpPr>
          <a:xfrm>
            <a:off x="6531209" y="3170871"/>
            <a:ext cx="350108" cy="371990"/>
            <a:chOff x="6531209" y="3170871"/>
            <a:chExt cx="350108" cy="371990"/>
          </a:xfrm>
          <a:solidFill>
            <a:schemeClr val="accent2">
              <a:lumMod val="75000"/>
            </a:schemeClr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09352C8-761B-403B-E78C-9A65CFBAB247}"/>
                </a:ext>
              </a:extLst>
            </p:cNvPr>
            <p:cNvSpPr/>
            <p:nvPr/>
          </p:nvSpPr>
          <p:spPr>
            <a:xfrm>
              <a:off x="6618736" y="3170871"/>
              <a:ext cx="175054" cy="175054"/>
            </a:xfrm>
            <a:custGeom>
              <a:avLst/>
              <a:gdLst>
                <a:gd name="connsiteX0" fmla="*/ 175054 w 175054"/>
                <a:gd name="connsiteY0" fmla="*/ 87527 h 175054"/>
                <a:gd name="connsiteX1" fmla="*/ 87527 w 175054"/>
                <a:gd name="connsiteY1" fmla="*/ 175054 h 175054"/>
                <a:gd name="connsiteX2" fmla="*/ 0 w 175054"/>
                <a:gd name="connsiteY2" fmla="*/ 87527 h 175054"/>
                <a:gd name="connsiteX3" fmla="*/ 87527 w 175054"/>
                <a:gd name="connsiteY3" fmla="*/ 0 h 175054"/>
                <a:gd name="connsiteX4" fmla="*/ 175054 w 175054"/>
                <a:gd name="connsiteY4" fmla="*/ 87527 h 17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4" h="175054">
                  <a:moveTo>
                    <a:pt x="175054" y="87527"/>
                  </a:moveTo>
                  <a:cubicBezTo>
                    <a:pt x="175054" y="135867"/>
                    <a:pt x="135867" y="175054"/>
                    <a:pt x="87527" y="175054"/>
                  </a:cubicBezTo>
                  <a:cubicBezTo>
                    <a:pt x="39187" y="175054"/>
                    <a:pt x="0" y="135867"/>
                    <a:pt x="0" y="87527"/>
                  </a:cubicBezTo>
                  <a:cubicBezTo>
                    <a:pt x="0" y="39187"/>
                    <a:pt x="39187" y="0"/>
                    <a:pt x="87527" y="0"/>
                  </a:cubicBezTo>
                  <a:cubicBezTo>
                    <a:pt x="135867" y="0"/>
                    <a:pt x="175054" y="39187"/>
                    <a:pt x="175054" y="875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C46C560-A67A-51BB-8D80-D4709D5678B4}"/>
                </a:ext>
              </a:extLst>
            </p:cNvPr>
            <p:cNvSpPr/>
            <p:nvPr/>
          </p:nvSpPr>
          <p:spPr>
            <a:xfrm>
              <a:off x="6531209" y="3367807"/>
              <a:ext cx="350108" cy="175054"/>
            </a:xfrm>
            <a:custGeom>
              <a:avLst/>
              <a:gdLst>
                <a:gd name="connsiteX0" fmla="*/ 350109 w 350108"/>
                <a:gd name="connsiteY0" fmla="*/ 175054 h 175054"/>
                <a:gd name="connsiteX1" fmla="*/ 350109 w 350108"/>
                <a:gd name="connsiteY1" fmla="*/ 87527 h 175054"/>
                <a:gd name="connsiteX2" fmla="*/ 332603 w 350108"/>
                <a:gd name="connsiteY2" fmla="*/ 52516 h 175054"/>
                <a:gd name="connsiteX3" fmla="*/ 247264 w 350108"/>
                <a:gd name="connsiteY3" fmla="*/ 10941 h 175054"/>
                <a:gd name="connsiteX4" fmla="*/ 175054 w 350108"/>
                <a:gd name="connsiteY4" fmla="*/ 0 h 175054"/>
                <a:gd name="connsiteX5" fmla="*/ 102844 w 350108"/>
                <a:gd name="connsiteY5" fmla="*/ 10941 h 175054"/>
                <a:gd name="connsiteX6" fmla="*/ 17505 w 350108"/>
                <a:gd name="connsiteY6" fmla="*/ 52516 h 175054"/>
                <a:gd name="connsiteX7" fmla="*/ 0 w 350108"/>
                <a:gd name="connsiteY7" fmla="*/ 87527 h 175054"/>
                <a:gd name="connsiteX8" fmla="*/ 0 w 350108"/>
                <a:gd name="connsiteY8" fmla="*/ 175054 h 175054"/>
                <a:gd name="connsiteX9" fmla="*/ 350109 w 350108"/>
                <a:gd name="connsiteY9" fmla="*/ 175054 h 17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08" h="175054">
                  <a:moveTo>
                    <a:pt x="350109" y="175054"/>
                  </a:moveTo>
                  <a:lnTo>
                    <a:pt x="350109" y="87527"/>
                  </a:lnTo>
                  <a:cubicBezTo>
                    <a:pt x="350109" y="74398"/>
                    <a:pt x="343544" y="61269"/>
                    <a:pt x="332603" y="52516"/>
                  </a:cubicBezTo>
                  <a:cubicBezTo>
                    <a:pt x="308533" y="32823"/>
                    <a:pt x="277899" y="19694"/>
                    <a:pt x="247264" y="10941"/>
                  </a:cubicBezTo>
                  <a:cubicBezTo>
                    <a:pt x="225382" y="4376"/>
                    <a:pt x="201312" y="0"/>
                    <a:pt x="175054" y="0"/>
                  </a:cubicBezTo>
                  <a:cubicBezTo>
                    <a:pt x="150984" y="0"/>
                    <a:pt x="126914" y="4376"/>
                    <a:pt x="102844" y="10941"/>
                  </a:cubicBezTo>
                  <a:cubicBezTo>
                    <a:pt x="72210" y="19694"/>
                    <a:pt x="41575" y="35011"/>
                    <a:pt x="17505" y="52516"/>
                  </a:cubicBezTo>
                  <a:cubicBezTo>
                    <a:pt x="6565" y="61269"/>
                    <a:pt x="0" y="74398"/>
                    <a:pt x="0" y="87527"/>
                  </a:cubicBezTo>
                  <a:lnTo>
                    <a:pt x="0" y="175054"/>
                  </a:lnTo>
                  <a:lnTo>
                    <a:pt x="350109" y="17505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BA3912D5-7016-8975-B81B-A5E90825A640}"/>
              </a:ext>
            </a:extLst>
          </p:cNvPr>
          <p:cNvSpPr/>
          <p:nvPr/>
        </p:nvSpPr>
        <p:spPr>
          <a:xfrm>
            <a:off x="1199507" y="2520778"/>
            <a:ext cx="0" cy="1828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4B3024B2-1DE7-F6B7-14E9-8F02DD91ED7D}"/>
              </a:ext>
            </a:extLst>
          </p:cNvPr>
          <p:cNvSpPr/>
          <p:nvPr/>
        </p:nvSpPr>
        <p:spPr>
          <a:xfrm>
            <a:off x="1501218" y="4733232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6B65E767-A201-4A61-A4BC-797396CF7F49}"/>
              </a:ext>
            </a:extLst>
          </p:cNvPr>
          <p:cNvSpPr/>
          <p:nvPr/>
        </p:nvSpPr>
        <p:spPr>
          <a:xfrm>
            <a:off x="4716129" y="4748624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58B6EFCB-70A0-D19C-599C-EEF1F92BF126}"/>
              </a:ext>
            </a:extLst>
          </p:cNvPr>
          <p:cNvSpPr/>
          <p:nvPr/>
        </p:nvSpPr>
        <p:spPr>
          <a:xfrm>
            <a:off x="3535168" y="2875335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BA62FCD8-2815-2230-C615-A9D68730938C}"/>
              </a:ext>
            </a:extLst>
          </p:cNvPr>
          <p:cNvSpPr/>
          <p:nvPr/>
        </p:nvSpPr>
        <p:spPr>
          <a:xfrm>
            <a:off x="535079" y="2875335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49F827B5-9F97-85F4-F74E-3701F87C6301}"/>
              </a:ext>
            </a:extLst>
          </p:cNvPr>
          <p:cNvSpPr/>
          <p:nvPr/>
        </p:nvSpPr>
        <p:spPr>
          <a:xfrm>
            <a:off x="7439679" y="4723870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82A068F2-EF42-95DE-FCF8-F05250AF50C8}"/>
              </a:ext>
            </a:extLst>
          </p:cNvPr>
          <p:cNvSpPr/>
          <p:nvPr/>
        </p:nvSpPr>
        <p:spPr>
          <a:xfrm>
            <a:off x="6390516" y="2875335"/>
            <a:ext cx="289482" cy="294501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E779030-354B-3F58-AD1C-8FA24198B38D}"/>
              </a:ext>
            </a:extLst>
          </p:cNvPr>
          <p:cNvSpPr/>
          <p:nvPr/>
        </p:nvSpPr>
        <p:spPr>
          <a:xfrm>
            <a:off x="1671904" y="3020960"/>
            <a:ext cx="323828" cy="209388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38D57320-FF22-4201-B8E9-13B0CA5099D1}"/>
              </a:ext>
            </a:extLst>
          </p:cNvPr>
          <p:cNvSpPr/>
          <p:nvPr/>
        </p:nvSpPr>
        <p:spPr>
          <a:xfrm>
            <a:off x="710693" y="3919731"/>
            <a:ext cx="384420" cy="209389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D3093B76-EF9B-68F6-E512-BA0E3D15B0B5}"/>
              </a:ext>
            </a:extLst>
          </p:cNvPr>
          <p:cNvSpPr/>
          <p:nvPr/>
        </p:nvSpPr>
        <p:spPr>
          <a:xfrm>
            <a:off x="3720062" y="3838400"/>
            <a:ext cx="384420" cy="209389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20DE7763-E7DF-32F5-3E88-EEB363C1B136}"/>
              </a:ext>
            </a:extLst>
          </p:cNvPr>
          <p:cNvSpPr/>
          <p:nvPr/>
        </p:nvSpPr>
        <p:spPr>
          <a:xfrm>
            <a:off x="4848561" y="3005995"/>
            <a:ext cx="384420" cy="209389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765BAD47-F4D3-0065-6D48-DA92329590E6}"/>
              </a:ext>
            </a:extLst>
          </p:cNvPr>
          <p:cNvSpPr/>
          <p:nvPr/>
        </p:nvSpPr>
        <p:spPr>
          <a:xfrm>
            <a:off x="6514052" y="3787695"/>
            <a:ext cx="384420" cy="209389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A7387D44-63CC-BB68-1D57-72A385CADBE5}"/>
              </a:ext>
            </a:extLst>
          </p:cNvPr>
          <p:cNvSpPr/>
          <p:nvPr/>
        </p:nvSpPr>
        <p:spPr>
          <a:xfrm>
            <a:off x="7560644" y="2931200"/>
            <a:ext cx="384420" cy="209389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036445FF-48BF-DCEB-F5A8-6A1C1710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02986" y="4100026"/>
            <a:ext cx="525163" cy="525163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9CBA809-9976-FADD-3FEE-4B56FF3CCD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4049" y="3982704"/>
            <a:ext cx="525163" cy="525163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BD9D561A-1DFC-D567-8020-9F38261E6B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78190" y="4024426"/>
            <a:ext cx="525163" cy="525163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6EFE5EDB-8FDF-3634-8A3C-40DFB5AEF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89558" y="3169836"/>
            <a:ext cx="525163" cy="525163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5E5C4C8E-7C65-7939-6E32-C16D8500BB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75587" y="3187274"/>
            <a:ext cx="525163" cy="5251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F5410D1-A27A-CCAF-18BD-D44ED7F52FDA}"/>
              </a:ext>
            </a:extLst>
          </p:cNvPr>
          <p:cNvSpPr txBox="1"/>
          <p:nvPr/>
        </p:nvSpPr>
        <p:spPr>
          <a:xfrm>
            <a:off x="4885771" y="2851229"/>
            <a:ext cx="23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FECD038-A506-9B73-6A2F-9E27B9227F1C}"/>
              </a:ext>
            </a:extLst>
          </p:cNvPr>
          <p:cNvSpPr/>
          <p:nvPr/>
        </p:nvSpPr>
        <p:spPr>
          <a:xfrm>
            <a:off x="1121905" y="5725078"/>
            <a:ext cx="640080" cy="8229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Acts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E25B5FA-09BF-A14B-1A39-E70ED740DF64}"/>
              </a:ext>
            </a:extLst>
          </p:cNvPr>
          <p:cNvSpPr/>
          <p:nvPr/>
        </p:nvSpPr>
        <p:spPr>
          <a:xfrm>
            <a:off x="5579221" y="5831408"/>
            <a:ext cx="640080" cy="6400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</a:p>
        </p:txBody>
      </p:sp>
    </p:spTree>
    <p:extLst>
      <p:ext uri="{BB962C8B-B14F-4D97-AF65-F5344CB8AC3E}">
        <p14:creationId xmlns:p14="http://schemas.microsoft.com/office/powerpoint/2010/main" val="22927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85 -0.01505 L 0.52291 -0.00787 " pathEditMode="relative" ptsTypes="AA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104 -0.00486 L -0.53298 0.01505 " pathEditMode="relative" ptsTypes="AA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85 0.00023 L -0.75382 -0.1088 " pathEditMode="relative" ptsTypes="AA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264 -0.00047 L 0.75278 0.14838 " pathEditMode="relative" ptsTypes="AA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594 0.01065 L -0.33768 0.28542 " pathEditMode="relative" ptsTypes="AA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142 -0.00023 L 0.33941 -0.2625 " pathEditMode="relative" ptsTypes="AA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57 0.05278 L 0.35417 0.13866 " pathEditMode="relative" ptsTypes="AA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351 0.03125 L -0.35348 -0.13542 " pathEditMode="relative" ptsTypes="AA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4948 -0.01018 L 0.30261 0.15371 " pathEditMode="relative" ptsTypes="AA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8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253 0.00509 L -0.30937 -0.13009 " pathEditMode="relative" ptsTypes="AA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BD4D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6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4254 0.01551 L 0.29288 0.13218 " pathEditMode="relative" ptsTypes="AA">
                                      <p:cBhvr>
                                        <p:cTn id="1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81 -0.02106 L -0.29844 -0.11597 " pathEditMode="relative" ptsTypes="AA">
                                      <p:cBhvr>
                                        <p:cTn id="1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8" grpId="0"/>
      <p:bldP spid="48" grpId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6CC0-0004-4F1D-A152-BB5FA207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23265"/>
          </a:xfrm>
        </p:spPr>
        <p:txBody>
          <a:bodyPr/>
          <a:lstStyle/>
          <a:p>
            <a:r>
              <a:rPr lang="en-US" sz="3600" dirty="0"/>
              <a:t>Personality Shapes</a:t>
            </a: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rgbClr val="83A83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9F8D7-B2AF-47C8-BB9B-962F5BB8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26040" b="411"/>
          <a:stretch/>
        </p:blipFill>
        <p:spPr>
          <a:xfrm rot="14357960">
            <a:off x="6027539" y="2761648"/>
            <a:ext cx="2647344" cy="143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A0E532-5843-4657-9028-CC9AD8E23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301" y="2184489"/>
            <a:ext cx="2489021" cy="2489021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03C61B2E-C1BC-2D9E-3774-C81CAE7B467B}"/>
              </a:ext>
            </a:extLst>
          </p:cNvPr>
          <p:cNvSpPr/>
          <p:nvPr/>
        </p:nvSpPr>
        <p:spPr>
          <a:xfrm>
            <a:off x="2527403" y="2754483"/>
            <a:ext cx="1793942" cy="137160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AE25C5-678C-3AD7-1C45-A8251B88FAFB}"/>
              </a:ext>
            </a:extLst>
          </p:cNvPr>
          <p:cNvSpPr/>
          <p:nvPr/>
        </p:nvSpPr>
        <p:spPr>
          <a:xfrm>
            <a:off x="4776305" y="2662908"/>
            <a:ext cx="1581665" cy="15547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A4F51-BE89-CBF3-85B7-AC197F2464CD}"/>
              </a:ext>
            </a:extLst>
          </p:cNvPr>
          <p:cNvSpPr txBox="1"/>
          <p:nvPr/>
        </p:nvSpPr>
        <p:spPr>
          <a:xfrm>
            <a:off x="2864031" y="5762365"/>
            <a:ext cx="3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What’s Your Shape?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24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0C60-30C1-6B28-67BB-194B7C9B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Hierarchy of Need</a:t>
            </a:r>
            <a:br>
              <a:rPr lang="en-US" dirty="0"/>
            </a:br>
            <a:r>
              <a:rPr lang="en-US" sz="1200" dirty="0"/>
              <a:t>(based on Maslow’s)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C6C1C22-2C3D-AFC7-FE45-C21F465171AF}"/>
              </a:ext>
            </a:extLst>
          </p:cNvPr>
          <p:cNvSpPr/>
          <p:nvPr/>
        </p:nvSpPr>
        <p:spPr>
          <a:xfrm>
            <a:off x="1068287" y="1409070"/>
            <a:ext cx="7080421" cy="5163043"/>
          </a:xfrm>
          <a:prstGeom prst="triangle">
            <a:avLst/>
          </a:prstGeom>
          <a:solidFill>
            <a:srgbClr val="FB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68A3D-C04D-D643-73F1-EFBA909571C2}"/>
              </a:ext>
            </a:extLst>
          </p:cNvPr>
          <p:cNvSpPr txBox="1"/>
          <p:nvPr/>
        </p:nvSpPr>
        <p:spPr>
          <a:xfrm>
            <a:off x="3966517" y="5924653"/>
            <a:ext cx="12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</a:t>
            </a:r>
          </a:p>
          <a:p>
            <a:pPr algn="ctr"/>
            <a:r>
              <a:rPr lang="en-US" b="1" dirty="0"/>
              <a:t>Needs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1A95B3A-3483-9F4F-6F19-378732B781DC}"/>
              </a:ext>
            </a:extLst>
          </p:cNvPr>
          <p:cNvSpPr/>
          <p:nvPr/>
        </p:nvSpPr>
        <p:spPr>
          <a:xfrm>
            <a:off x="1633774" y="1306651"/>
            <a:ext cx="5943600" cy="4436076"/>
          </a:xfrm>
          <a:prstGeom prst="triangle">
            <a:avLst/>
          </a:prstGeom>
          <a:solidFill>
            <a:srgbClr val="FFA63C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F19D2-B28A-2327-33FA-817E9F83752E}"/>
              </a:ext>
            </a:extLst>
          </p:cNvPr>
          <p:cNvSpPr txBox="1"/>
          <p:nvPr/>
        </p:nvSpPr>
        <p:spPr>
          <a:xfrm>
            <a:off x="4195117" y="5132842"/>
            <a:ext cx="91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Safety </a:t>
            </a:r>
          </a:p>
          <a:p>
            <a:pPr algn="ctr"/>
            <a:r>
              <a:rPr lang="en-US" b="1" dirty="0"/>
              <a:t>Needs 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358D5E6-D5E3-0FDA-8100-99C77EBC9D39}"/>
              </a:ext>
            </a:extLst>
          </p:cNvPr>
          <p:cNvSpPr/>
          <p:nvPr/>
        </p:nvSpPr>
        <p:spPr>
          <a:xfrm>
            <a:off x="2176730" y="1340440"/>
            <a:ext cx="4846320" cy="35661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9795-92BA-B1FE-4539-EEE1F4A6FDA2}"/>
              </a:ext>
            </a:extLst>
          </p:cNvPr>
          <p:cNvSpPr txBox="1"/>
          <p:nvPr/>
        </p:nvSpPr>
        <p:spPr>
          <a:xfrm>
            <a:off x="3084556" y="4294477"/>
            <a:ext cx="313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Love and Belonging </a:t>
            </a:r>
          </a:p>
          <a:p>
            <a:pPr algn="ctr"/>
            <a:r>
              <a:rPr lang="en-US" b="1" dirty="0"/>
              <a:t>Needs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852A566-F88A-9B2F-AEBC-6EA01F689D1D}"/>
              </a:ext>
            </a:extLst>
          </p:cNvPr>
          <p:cNvSpPr/>
          <p:nvPr/>
        </p:nvSpPr>
        <p:spPr>
          <a:xfrm>
            <a:off x="2739680" y="1316449"/>
            <a:ext cx="3730752" cy="27432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2144C-0FFA-A178-056C-0C5336C8B748}"/>
              </a:ext>
            </a:extLst>
          </p:cNvPr>
          <p:cNvSpPr txBox="1"/>
          <p:nvPr/>
        </p:nvSpPr>
        <p:spPr>
          <a:xfrm>
            <a:off x="3669956" y="3421705"/>
            <a:ext cx="180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Esteem </a:t>
            </a:r>
          </a:p>
          <a:p>
            <a:pPr algn="ctr"/>
            <a:r>
              <a:rPr lang="en-US" b="1" dirty="0"/>
              <a:t>Needs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B9852CD-8131-A2A0-6968-AB2A364DFA06}"/>
              </a:ext>
            </a:extLst>
          </p:cNvPr>
          <p:cNvSpPr/>
          <p:nvPr/>
        </p:nvSpPr>
        <p:spPr>
          <a:xfrm>
            <a:off x="3327771" y="1324310"/>
            <a:ext cx="2551176" cy="1867263"/>
          </a:xfrm>
          <a:prstGeom prst="triangl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C1C64-1E84-56D9-35F3-D781B02B3A4F}"/>
              </a:ext>
            </a:extLst>
          </p:cNvPr>
          <p:cNvSpPr txBox="1"/>
          <p:nvPr/>
        </p:nvSpPr>
        <p:spPr>
          <a:xfrm>
            <a:off x="3966517" y="2559556"/>
            <a:ext cx="133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Focus on Ministry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83A22E-7BBB-C5A2-9CCA-44E38E524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7" t="5710" r="-3225"/>
          <a:stretch/>
        </p:blipFill>
        <p:spPr>
          <a:xfrm>
            <a:off x="1566626" y="5325872"/>
            <a:ext cx="2097643" cy="1245112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D96847-0D89-0DD8-59C4-EC24644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6363"/>
          <a:stretch/>
        </p:blipFill>
        <p:spPr>
          <a:xfrm>
            <a:off x="442742" y="3029613"/>
            <a:ext cx="2509477" cy="1911195"/>
          </a:xfrm>
          <a:prstGeom prst="roundRect">
            <a:avLst/>
          </a:prstGeom>
        </p:spPr>
      </p:pic>
      <p:pic>
        <p:nvPicPr>
          <p:cNvPr id="66" name="Picture 65" descr="Thumbs up">
            <a:extLst>
              <a:ext uri="{FF2B5EF4-FFF2-40B4-BE49-F238E27FC236}">
                <a16:creationId xmlns:a16="http://schemas.microsoft.com/office/drawing/2014/main" id="{E466A11D-CC0C-3F6E-7941-2C59872C0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5287" r="28436" b="21979"/>
          <a:stretch/>
        </p:blipFill>
        <p:spPr>
          <a:xfrm>
            <a:off x="5849595" y="2233799"/>
            <a:ext cx="1117675" cy="1330410"/>
          </a:xfrm>
          <a:prstGeom prst="roundRect">
            <a:avLst/>
          </a:prstGeom>
        </p:spPr>
      </p:pic>
      <p:pic>
        <p:nvPicPr>
          <p:cNvPr id="90" name="Picture 89" descr="A picture containing outdoor, house&#10;&#10;Description automatically generated">
            <a:extLst>
              <a:ext uri="{FF2B5EF4-FFF2-40B4-BE49-F238E27FC236}">
                <a16:creationId xmlns:a16="http://schemas.microsoft.com/office/drawing/2014/main" id="{61E5F3D0-04E3-F5B9-A3DA-A868DD19D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94" y="4098011"/>
            <a:ext cx="2132636" cy="1563932"/>
          </a:xfrm>
          <a:prstGeom prst="roundRect">
            <a:avLst/>
          </a:prstGeom>
        </p:spPr>
      </p:pic>
      <p:pic>
        <p:nvPicPr>
          <p:cNvPr id="15" name="Picture 14" descr="A group of hands holding a piece of paper&#10;&#10;Description automatically generated with low confidence">
            <a:extLst>
              <a:ext uri="{FF2B5EF4-FFF2-40B4-BE49-F238E27FC236}">
                <a16:creationId xmlns:a16="http://schemas.microsoft.com/office/drawing/2014/main" id="{4876A37C-BE91-C62D-B2D1-D3B3643AE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08" y="1245845"/>
            <a:ext cx="1957518" cy="1316527"/>
          </a:xfrm>
          <a:prstGeom prst="round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B4AC165-1CD4-12F3-6B53-E7442A00448B}"/>
              </a:ext>
            </a:extLst>
          </p:cNvPr>
          <p:cNvSpPr/>
          <p:nvPr/>
        </p:nvSpPr>
        <p:spPr>
          <a:xfrm>
            <a:off x="683620" y="1506868"/>
            <a:ext cx="2700780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2:15</a:t>
            </a:r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–16 </a:t>
            </a:r>
          </a:p>
        </p:txBody>
      </p:sp>
      <p:pic>
        <p:nvPicPr>
          <p:cNvPr id="25" name="Picture 24" descr="Rice on a bowl">
            <a:extLst>
              <a:ext uri="{FF2B5EF4-FFF2-40B4-BE49-F238E27FC236}">
                <a16:creationId xmlns:a16="http://schemas.microsoft.com/office/drawing/2014/main" id="{5BE7BDBC-391B-7296-6AED-055F223A72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29" r="16751"/>
          <a:stretch/>
        </p:blipFill>
        <p:spPr>
          <a:xfrm>
            <a:off x="5397733" y="5597947"/>
            <a:ext cx="1256307" cy="963751"/>
          </a:xfrm>
          <a:prstGeom prst="roundRect">
            <a:avLst/>
          </a:prstGeom>
        </p:spPr>
      </p:pic>
      <p:pic>
        <p:nvPicPr>
          <p:cNvPr id="28" name="Picture 27" descr="Man resting on bed">
            <a:extLst>
              <a:ext uri="{FF2B5EF4-FFF2-40B4-BE49-F238E27FC236}">
                <a16:creationId xmlns:a16="http://schemas.microsoft.com/office/drawing/2014/main" id="{29E8996D-EBF9-AE26-DC5D-2E69D6512F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35625" r="9641" b="28017"/>
          <a:stretch/>
        </p:blipFill>
        <p:spPr>
          <a:xfrm>
            <a:off x="6758850" y="5698948"/>
            <a:ext cx="1980176" cy="87203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4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80A2-EA47-4AFE-A0C7-DAFE2A89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Values-Based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C7DB4-311C-CE18-671C-39BDBC377AC4}"/>
              </a:ext>
            </a:extLst>
          </p:cNvPr>
          <p:cNvSpPr txBox="1"/>
          <p:nvPr/>
        </p:nvSpPr>
        <p:spPr>
          <a:xfrm>
            <a:off x="1888958" y="2803358"/>
            <a:ext cx="5366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 values</a:t>
            </a:r>
          </a:p>
        </p:txBody>
      </p:sp>
    </p:spTree>
    <p:extLst>
      <p:ext uri="{BB962C8B-B14F-4D97-AF65-F5344CB8AC3E}">
        <p14:creationId xmlns:p14="http://schemas.microsoft.com/office/powerpoint/2010/main" val="372483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840E-4FCE-492E-AB32-97DDFD95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Honesty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5561B-D60A-4809-BE94-DE308C23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313" y="2157527"/>
            <a:ext cx="3683374" cy="3075617"/>
          </a:xfrm>
        </p:spPr>
      </p:pic>
    </p:spTree>
    <p:extLst>
      <p:ext uri="{BB962C8B-B14F-4D97-AF65-F5344CB8AC3E}">
        <p14:creationId xmlns:p14="http://schemas.microsoft.com/office/powerpoint/2010/main" val="360122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7204-F301-4B75-9908-00A323CC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Common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11969-3358-4D5C-AA7C-21B436D5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8589" y="1712075"/>
            <a:ext cx="3146822" cy="3146822"/>
          </a:xfrm>
        </p:spPr>
      </p:pic>
    </p:spTree>
    <p:extLst>
      <p:ext uri="{BB962C8B-B14F-4D97-AF65-F5344CB8AC3E}">
        <p14:creationId xmlns:p14="http://schemas.microsoft.com/office/powerpoint/2010/main" val="23986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FCE0-26D0-4099-B92B-DC996724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Praise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AEC0C-8E3F-4DF5-848E-4782449E4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6127" y="1964725"/>
            <a:ext cx="4891746" cy="3366185"/>
          </a:xfrm>
        </p:spPr>
      </p:pic>
    </p:spTree>
    <p:extLst>
      <p:ext uri="{BB962C8B-B14F-4D97-AF65-F5344CB8AC3E}">
        <p14:creationId xmlns:p14="http://schemas.microsoft.com/office/powerpoint/2010/main" val="18659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0673-976D-4E1E-A6C7-0C470F29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Protection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832E2-4847-491F-8533-974BFAFC8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133" y="1339133"/>
            <a:ext cx="4179734" cy="4179734"/>
          </a:xfrm>
        </p:spPr>
      </p:pic>
    </p:spTree>
    <p:extLst>
      <p:ext uri="{BB962C8B-B14F-4D97-AF65-F5344CB8AC3E}">
        <p14:creationId xmlns:p14="http://schemas.microsoft.com/office/powerpoint/2010/main" val="158073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22CE-9CE0-486C-8990-180B4C3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DEF90-31F2-4E88-BFBF-6256B762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535" y="1712075"/>
            <a:ext cx="3548929" cy="3548929"/>
          </a:xfrm>
        </p:spPr>
      </p:pic>
    </p:spTree>
    <p:extLst>
      <p:ext uri="{BB962C8B-B14F-4D97-AF65-F5344CB8AC3E}">
        <p14:creationId xmlns:p14="http://schemas.microsoft.com/office/powerpoint/2010/main" val="212614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1C4724-88CE-C64A-2B7E-98B49FCDBC00}"/>
              </a:ext>
            </a:extLst>
          </p:cNvPr>
          <p:cNvSpPr txBox="1"/>
          <p:nvPr/>
        </p:nvSpPr>
        <p:spPr>
          <a:xfrm>
            <a:off x="2057400" y="418012"/>
            <a:ext cx="50292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Honesty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Common Interest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Praise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Protection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Service</a:t>
            </a:r>
          </a:p>
          <a:p>
            <a:pPr algn="ctr"/>
            <a:endParaRPr lang="en-US" sz="28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9DB493-D514-80F0-2D0E-FC129F7D4229}"/>
              </a:ext>
            </a:extLst>
          </p:cNvPr>
          <p:cNvSpPr/>
          <p:nvPr/>
        </p:nvSpPr>
        <p:spPr>
          <a:xfrm>
            <a:off x="3324497" y="1026165"/>
            <a:ext cx="2495005" cy="44267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Ephesians 4:25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BF5439-FAED-2191-BBBE-4CF012664C58}"/>
              </a:ext>
            </a:extLst>
          </p:cNvPr>
          <p:cNvSpPr/>
          <p:nvPr/>
        </p:nvSpPr>
        <p:spPr>
          <a:xfrm>
            <a:off x="3324497" y="2341892"/>
            <a:ext cx="2495005" cy="44267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Philippians 2:1⎼2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5A569F-F7EF-7722-8E00-E8589580313E}"/>
              </a:ext>
            </a:extLst>
          </p:cNvPr>
          <p:cNvSpPr/>
          <p:nvPr/>
        </p:nvSpPr>
        <p:spPr>
          <a:xfrm>
            <a:off x="3131818" y="3615522"/>
            <a:ext cx="2880361" cy="44267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Thessalonians 5:11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C86C81-2C01-23FA-609E-8850D9DF6938}"/>
              </a:ext>
            </a:extLst>
          </p:cNvPr>
          <p:cNvSpPr/>
          <p:nvPr/>
        </p:nvSpPr>
        <p:spPr>
          <a:xfrm>
            <a:off x="3324497" y="4857807"/>
            <a:ext cx="2495005" cy="44267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Acts 20:35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93DA5E-BCC2-E2AA-0B0A-B4B6EF04678C}"/>
              </a:ext>
            </a:extLst>
          </p:cNvPr>
          <p:cNvSpPr/>
          <p:nvPr/>
        </p:nvSpPr>
        <p:spPr>
          <a:xfrm>
            <a:off x="3324497" y="6100092"/>
            <a:ext cx="2687682" cy="44267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Matthew 20:26⎼28</a:t>
            </a:r>
          </a:p>
        </p:txBody>
      </p:sp>
    </p:spTree>
    <p:extLst>
      <p:ext uri="{BB962C8B-B14F-4D97-AF65-F5344CB8AC3E}">
        <p14:creationId xmlns:p14="http://schemas.microsoft.com/office/powerpoint/2010/main" val="32884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D331B-5224-4334-A007-AF7381CB50F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9315</TotalTime>
  <Words>104</Words>
  <Application>Microsoft Macintosh PowerPoint</Application>
  <PresentationFormat>On-screen Show (4:3)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Office Theme</vt:lpstr>
      <vt:lpstr>PowerPoint Presentation</vt:lpstr>
      <vt:lpstr>Hierarchy of Need (based on Maslow’s)</vt:lpstr>
      <vt:lpstr>Values-Based Learning</vt:lpstr>
      <vt:lpstr>Honesty</vt:lpstr>
      <vt:lpstr>Common Interest</vt:lpstr>
      <vt:lpstr>Praise</vt:lpstr>
      <vt:lpstr>Protection</vt:lpstr>
      <vt:lpstr>Service</vt:lpstr>
      <vt:lpstr>PowerPoint Presentation</vt:lpstr>
      <vt:lpstr>PowerPoint Presentation</vt:lpstr>
      <vt:lpstr>Zone of Proximal Development</vt:lpstr>
      <vt:lpstr>Scaffolding</vt:lpstr>
      <vt:lpstr>Placing Translators in Groups</vt:lpstr>
      <vt:lpstr>Personality Shapes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247</cp:revision>
  <dcterms:created xsi:type="dcterms:W3CDTF">2019-03-18T18:21:25Z</dcterms:created>
  <dcterms:modified xsi:type="dcterms:W3CDTF">2024-02-15T16:43:54Z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